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9"/>
  </p:notesMasterIdLst>
  <p:sldIdLst>
    <p:sldId id="257" r:id="rId2"/>
    <p:sldId id="259" r:id="rId3"/>
    <p:sldId id="266" r:id="rId4"/>
    <p:sldId id="264" r:id="rId5"/>
    <p:sldId id="263" r:id="rId6"/>
    <p:sldId id="262" r:id="rId7"/>
    <p:sldId id="261" r:id="rId8"/>
    <p:sldId id="260" r:id="rId9"/>
    <p:sldId id="258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</p:sldIdLst>
  <p:sldSz cx="9144000" cy="6858000" type="screen4x3"/>
  <p:notesSz cx="6858000" cy="99456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BD8A66-FAB0-41CD-9B15-BD79DDC2DBB0}" type="datetimeFigureOut">
              <a:rPr lang="ru-RU" smtClean="0"/>
              <a:pPr/>
              <a:t>20.02.2025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3520D6-6FC3-462B-B344-9BAE1550033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3520D6-6FC3-462B-B344-9BAE15500334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20.02.2025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85720" y="0"/>
            <a:ext cx="821537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dirty="0" smtClean="0">
              <a:solidFill>
                <a:schemeClr val="accent3"/>
              </a:solidFill>
              <a:latin typeface="Arial Black" pitchFamily="34" charset="0"/>
            </a:endParaRPr>
          </a:p>
          <a:p>
            <a:endParaRPr lang="ru-RU" sz="1200" dirty="0" smtClean="0">
              <a:solidFill>
                <a:schemeClr val="accent3"/>
              </a:solidFill>
              <a:latin typeface="Arial Black" pitchFamily="34" charset="0"/>
            </a:endParaRPr>
          </a:p>
          <a:p>
            <a:endParaRPr lang="ru-RU" sz="1200" dirty="0" smtClean="0">
              <a:solidFill>
                <a:schemeClr val="accent3"/>
              </a:solidFill>
              <a:latin typeface="Arial Black" pitchFamily="34" charset="0"/>
            </a:endParaRPr>
          </a:p>
          <a:p>
            <a:r>
              <a:rPr lang="ru-RU" sz="1200" dirty="0" smtClean="0">
                <a:solidFill>
                  <a:schemeClr val="accent3"/>
                </a:solidFill>
                <a:latin typeface="Arial Black" pitchFamily="34" charset="0"/>
              </a:rPr>
              <a:t>    Детский </a:t>
            </a:r>
            <a:r>
              <a:rPr lang="ru-RU" sz="1200" dirty="0">
                <a:solidFill>
                  <a:schemeClr val="accent3"/>
                </a:solidFill>
                <a:latin typeface="Arial Black" pitchFamily="34" charset="0"/>
              </a:rPr>
              <a:t>сад № 279</a:t>
            </a:r>
          </a:p>
          <a:p>
            <a:r>
              <a:rPr lang="ru-RU" sz="1200" dirty="0" smtClean="0">
                <a:solidFill>
                  <a:schemeClr val="accent3"/>
                </a:solidFill>
                <a:latin typeface="Arial Black" pitchFamily="34" charset="0"/>
              </a:rPr>
              <a:t>    Красноармейского </a:t>
            </a:r>
            <a:r>
              <a:rPr lang="ru-RU" sz="1200" dirty="0">
                <a:solidFill>
                  <a:schemeClr val="accent3"/>
                </a:solidFill>
                <a:latin typeface="Arial Black" pitchFamily="34" charset="0"/>
              </a:rPr>
              <a:t>района</a:t>
            </a:r>
          </a:p>
          <a:p>
            <a:r>
              <a:rPr lang="ru-RU" sz="1200" dirty="0" smtClean="0">
                <a:solidFill>
                  <a:schemeClr val="accent3"/>
                </a:solidFill>
                <a:latin typeface="Arial Black" pitchFamily="34" charset="0"/>
              </a:rPr>
              <a:t>    г</a:t>
            </a:r>
            <a:r>
              <a:rPr lang="ru-RU" sz="1200" dirty="0">
                <a:solidFill>
                  <a:schemeClr val="accent3"/>
                </a:solidFill>
                <a:latin typeface="Arial Black" pitchFamily="34" charset="0"/>
              </a:rPr>
              <a:t>. </a:t>
            </a:r>
            <a:r>
              <a:rPr lang="ru-RU" sz="1200" dirty="0" smtClean="0">
                <a:solidFill>
                  <a:schemeClr val="accent3"/>
                </a:solidFill>
                <a:latin typeface="Arial Black" pitchFamily="34" charset="0"/>
              </a:rPr>
              <a:t>Волгограда</a:t>
            </a:r>
          </a:p>
          <a:p>
            <a:r>
              <a:rPr lang="ru-RU" sz="1200" dirty="0" smtClean="0">
                <a:solidFill>
                  <a:schemeClr val="accent3"/>
                </a:solidFill>
                <a:latin typeface="Arial Black" pitchFamily="34" charset="0"/>
              </a:rPr>
              <a:t>    </a:t>
            </a:r>
            <a:r>
              <a:rPr lang="ru-RU" sz="1200" dirty="0" smtClean="0">
                <a:solidFill>
                  <a:schemeClr val="accent3"/>
                </a:solidFill>
                <a:latin typeface="Arial Black" pitchFamily="34" charset="0"/>
              </a:rPr>
              <a:t>2025 </a:t>
            </a:r>
            <a:r>
              <a:rPr lang="ru-RU" sz="1200" dirty="0" smtClean="0">
                <a:solidFill>
                  <a:schemeClr val="accent3"/>
                </a:solidFill>
                <a:latin typeface="Arial Black" pitchFamily="34" charset="0"/>
              </a:rPr>
              <a:t>г</a:t>
            </a:r>
            <a:r>
              <a:rPr lang="ru-RU" sz="1000" dirty="0" smtClean="0">
                <a:solidFill>
                  <a:schemeClr val="accent3"/>
                </a:solidFill>
                <a:latin typeface="Arial Black" pitchFamily="34" charset="0"/>
              </a:rPr>
              <a:t>.</a:t>
            </a:r>
          </a:p>
          <a:p>
            <a:pPr algn="ctr"/>
            <a:r>
              <a:rPr lang="ru-RU" sz="4000" dirty="0" smtClean="0">
                <a:solidFill>
                  <a:srgbClr val="FF0000"/>
                </a:solidFill>
                <a:latin typeface="Arial Black" pitchFamily="34" charset="0"/>
              </a:rPr>
              <a:t>Правила</a:t>
            </a:r>
          </a:p>
          <a:p>
            <a:pPr algn="ctr"/>
            <a:r>
              <a:rPr lang="ru-RU" sz="4000" dirty="0" smtClean="0">
                <a:solidFill>
                  <a:srgbClr val="FFFF00"/>
                </a:solidFill>
                <a:latin typeface="Arial Black" pitchFamily="34" charset="0"/>
              </a:rPr>
              <a:t>дорожного </a:t>
            </a:r>
            <a:r>
              <a:rPr lang="ru-RU" sz="4000" dirty="0">
                <a:solidFill>
                  <a:srgbClr val="00B050"/>
                </a:solidFill>
                <a:latin typeface="Arial Black" pitchFamily="34" charset="0"/>
              </a:rPr>
              <a:t>движения</a:t>
            </a:r>
          </a:p>
          <a:p>
            <a:pPr algn="ctr"/>
            <a:r>
              <a:rPr lang="ru-RU" sz="4000" dirty="0" smtClean="0">
                <a:solidFill>
                  <a:srgbClr val="00B050"/>
                </a:solidFill>
                <a:latin typeface="Arial Black" pitchFamily="34" charset="0"/>
              </a:rPr>
              <a:t>«СВЕТОФОРИК</a:t>
            </a:r>
            <a:r>
              <a:rPr lang="ru-RU" sz="4000" dirty="0" smtClean="0">
                <a:solidFill>
                  <a:srgbClr val="FF0000"/>
                </a:solidFill>
                <a:latin typeface="Arial Black" pitchFamily="34" charset="0"/>
              </a:rPr>
              <a:t>»</a:t>
            </a:r>
            <a:endParaRPr lang="ru-RU" sz="4000" dirty="0">
              <a:solidFill>
                <a:srgbClr val="00B050"/>
              </a:solidFill>
              <a:latin typeface="Arial Black" pitchFamily="34" charset="0"/>
            </a:endParaRPr>
          </a:p>
        </p:txBody>
      </p:sp>
      <p:pic>
        <p:nvPicPr>
          <p:cNvPr id="6" name="Объект 5">
            <a:extLst>
              <a:ext uri="{FF2B5EF4-FFF2-40B4-BE49-F238E27FC236}">
                <a16:creationId xmlns="" xmlns:a16="http://schemas.microsoft.com/office/drawing/2014/main" id="{6B7563CD-50D2-1691-DB4C-FECB212FDF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852" y="2357430"/>
            <a:ext cx="6788528" cy="3816424"/>
          </a:xfr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Сергей\Desktop\221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939" t="2667" r="4001" b="2667"/>
          <a:stretch>
            <a:fillRect/>
          </a:stretch>
        </p:blipFill>
        <p:spPr bwMode="auto">
          <a:xfrm>
            <a:off x="571472" y="642918"/>
            <a:ext cx="7715304" cy="52864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286388"/>
            <a:ext cx="8183880" cy="1143008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Улицей называется часть города, отведённая для движения транспорта и пешеходов.</a:t>
            </a:r>
            <a:b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 ней есть проезжая и пешеходная часть. </a:t>
            </a:r>
            <a:b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4" name="Picture 2" descr="C:\Users\Сергей\Desktop\imgh1883517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00" y="500042"/>
            <a:ext cx="7000924" cy="39716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1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Проезжая часть</a:t>
            </a:r>
            <a:r>
              <a:rPr lang="ru-RU" sz="27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7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— это часть дороги, предназначенная для движения транспорта. И называется она так потому, что по ней ездят автомобили, автобусы, троллейбусы, трамваи и другие транспортные средства.</a:t>
            </a:r>
            <a:r>
              <a:rPr lang="ru-RU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dirty="0"/>
          </a:p>
        </p:txBody>
      </p:sp>
      <p:pic>
        <p:nvPicPr>
          <p:cNvPr id="4" name="Picture 2" descr="C:\Users\Сергей\Desktop\16d9e582a1f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34" y="571480"/>
            <a:ext cx="4392488" cy="30003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Сергей\Desktop\0001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24" y="1428736"/>
            <a:ext cx="4143404" cy="27213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Сергей\Desktop\img1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72" y="500042"/>
            <a:ext cx="7924802" cy="52864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000504"/>
            <a:ext cx="8183880" cy="1051560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Место, где пересекаются улицы, называется 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перекрёсток.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На перекрёстке большое движение. </a:t>
            </a:r>
            <a:b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Со всех сторон мчатся машины, автобусы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/>
          </a:p>
        </p:txBody>
      </p:sp>
      <p:pic>
        <p:nvPicPr>
          <p:cNvPr id="4" name="Picture 2" descr="Что такое перекресток. Информация для младших школьников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28596" y="500042"/>
            <a:ext cx="4205897" cy="28342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6" y="500042"/>
            <a:ext cx="4060766" cy="27860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785918" y="5000636"/>
            <a:ext cx="60007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Это самое опасное место. Пешеход здесь должен быть особенно внимательным и осторожным</a:t>
            </a:r>
            <a:endParaRPr lang="ru-RU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Сергей\Desktop\ceo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34" y="714356"/>
            <a:ext cx="3973213" cy="24288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Сергей\Desktop\66868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2" y="4000504"/>
            <a:ext cx="4000528" cy="23717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857752" y="571480"/>
            <a:ext cx="403244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Отгадайте, кто идет?</a:t>
            </a:r>
            <a:b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Ну конечно, пешеход!</a:t>
            </a:r>
            <a:b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Пешеходом станет каждый,</a:t>
            </a:r>
            <a:b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Кто пешком пойдет в поход.</a:t>
            </a:r>
            <a:b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Пешеходная дорожка</a:t>
            </a:r>
            <a:b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От машин его спасет,</a:t>
            </a:r>
            <a:b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Ведь ходить по той дорожке</a:t>
            </a:r>
            <a:b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Может только пешеход</a:t>
            </a:r>
            <a:endParaRPr lang="ru-RU" sz="2400" dirty="0">
              <a:solidFill>
                <a:schemeClr val="accent3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10800000" flipV="1">
            <a:off x="642910" y="3789040"/>
            <a:ext cx="38576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Я иду по тротуару,</a:t>
            </a:r>
            <a:b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Здесь машинам нет пути!</a:t>
            </a:r>
            <a:b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Ну а знаки мне расскажут,</a:t>
            </a:r>
            <a:b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Где дорогу перейти. </a:t>
            </a:r>
            <a:endParaRPr lang="ru-RU" sz="2400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Сергей\Desktop\243350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72" y="637828"/>
            <a:ext cx="3929090" cy="26688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357686" y="571480"/>
            <a:ext cx="450059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Вот обычный переход</a:t>
            </a:r>
            <a:endParaRPr lang="ru-RU" sz="2400" b="1" dirty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 нему идёт народ.</a:t>
            </a:r>
            <a:endParaRPr lang="ru-RU" sz="2400" b="1" dirty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Здесь специальная разметка,</a:t>
            </a:r>
            <a:endParaRPr lang="ru-RU" sz="2400" b="1" dirty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«Зеброю» зовётся метко!</a:t>
            </a:r>
            <a:endParaRPr lang="ru-RU" sz="2400" b="1" dirty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Белые полоски тут</a:t>
            </a:r>
            <a:endParaRPr lang="ru-RU" sz="2400" b="1" dirty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Через улицу ведут!</a:t>
            </a:r>
          </a:p>
          <a:p>
            <a:pPr algn="ctr"/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Где на зебре пешеход,</a:t>
            </a:r>
          </a:p>
          <a:p>
            <a:pPr algn="ctr"/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Ты на улице найди</a:t>
            </a:r>
          </a:p>
          <a:p>
            <a:pPr algn="ctr"/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И под ним переходи!</a:t>
            </a:r>
          </a:p>
        </p:txBody>
      </p:sp>
      <p:pic>
        <p:nvPicPr>
          <p:cNvPr id="8" name="Picture 7" descr="http://pddua.com/r/r/BFA3FCB7-F6A7-445C-9805-FDC05617A1E5/5.35.2_b.gif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429256" y="4000504"/>
            <a:ext cx="2857520" cy="19325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428596" y="4214818"/>
            <a:ext cx="464347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Этот переход обозначен с помощью дорожного знака. </a:t>
            </a:r>
          </a:p>
          <a:p>
            <a:pPr algn="ctr"/>
            <a:r>
              <a:rPr lang="ru-RU" sz="24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Вот этот знак – 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пешеходный переход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143512"/>
            <a:ext cx="8183880" cy="1051560"/>
          </a:xfrm>
        </p:spPr>
        <p:txBody>
          <a:bodyPr>
            <a:normAutofit/>
          </a:bodyPr>
          <a:lstStyle/>
          <a:p>
            <a:pPr algn="ctr"/>
            <a:r>
              <a:rPr lang="ru-RU" sz="27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Что ещё помогает пешеходам переходить дорогу?</a:t>
            </a:r>
            <a:r>
              <a:rPr lang="ru-RU" sz="5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4" name="Picture 4" descr="http://www.all-avtosalon.ru/images/news/4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42910" y="714356"/>
            <a:ext cx="3786214" cy="2857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8" descr="http://www.dd.sch975.edusite.ru/images/p18_009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595045" y="2928934"/>
            <a:ext cx="3834607" cy="2286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4679504" y="1142984"/>
            <a:ext cx="44644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Чтобы возле перекрёстка</a:t>
            </a:r>
            <a:endParaRPr lang="ru-RU" sz="2400" b="1" dirty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Ты дорогу перешёл,</a:t>
            </a:r>
            <a:endParaRPr lang="ru-RU" sz="2400" b="1" dirty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Все цвета у светофора</a:t>
            </a:r>
            <a:endParaRPr lang="ru-RU" sz="2400" b="1" dirty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Нужно помнить хорошо!</a:t>
            </a:r>
            <a:endParaRPr lang="ru-RU" sz="2400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Сергей\Desktop\i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96" y="428604"/>
            <a:ext cx="8358246" cy="55332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5806440"/>
            <a:ext cx="8183880" cy="1051560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Чтобы перейти проезжую часть, нужно быть очень внимательным, держать взрослого за руку. </a:t>
            </a:r>
            <a:r>
              <a:rPr lang="ru-RU" sz="2000" b="1" dirty="0">
                <a:solidFill>
                  <a:srgbClr val="0070C0"/>
                </a:solidFill>
              </a:rPr>
              <a:t/>
            </a:r>
            <a:br>
              <a:rPr lang="ru-RU" sz="2000" b="1" dirty="0">
                <a:solidFill>
                  <a:srgbClr val="0070C0"/>
                </a:solidFill>
              </a:rPr>
            </a:br>
            <a:endParaRPr lang="ru-RU" sz="2000" dirty="0"/>
          </a:p>
        </p:txBody>
      </p:sp>
      <p:pic>
        <p:nvPicPr>
          <p:cNvPr id="4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57224" y="642918"/>
            <a:ext cx="3000396" cy="18423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286380" y="571480"/>
            <a:ext cx="3071834" cy="18030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85786" y="4108390"/>
            <a:ext cx="3000396" cy="16780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571472" y="2428868"/>
            <a:ext cx="37147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Дорогу так перехожу: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Сначала влево погляжу,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если нет машины,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Иду до середины.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572000" y="2357430"/>
            <a:ext cx="410046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Потом смотрю внимательно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Направо обязательно,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если нет движения,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Шагаю без сомнения.</a:t>
            </a:r>
            <a:endParaRPr lang="ru-RU" sz="2400" b="1" dirty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286380" y="4071942"/>
            <a:ext cx="2928958" cy="1714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4643446"/>
            <a:ext cx="8183880" cy="1051560"/>
          </a:xfrm>
        </p:spPr>
        <p:txBody>
          <a:bodyPr>
            <a:normAutofit/>
          </a:bodyPr>
          <a:lstStyle/>
          <a:p>
            <a:pPr lvl="1" algn="ctr" rtl="0">
              <a:spcBef>
                <a:spcPct val="0"/>
              </a:spcBef>
            </a:pP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Что такое проезжая часть?</a:t>
            </a: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dirty="0"/>
          </a:p>
        </p:txBody>
      </p:sp>
      <p:pic>
        <p:nvPicPr>
          <p:cNvPr id="4" name="Содержимое 9" descr="проезжая часть1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571472" y="857232"/>
            <a:ext cx="4118325" cy="30785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4572000" y="928670"/>
            <a:ext cx="435597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Там где движутся машины</a:t>
            </a:r>
            <a:b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 Люди не должны ходить!</a:t>
            </a:r>
            <a:b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Потому что очень просто </a:t>
            </a:r>
            <a:b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Под колеса угодить!</a:t>
            </a:r>
          </a:p>
          <a:p>
            <a:pPr algn="ctr"/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 На улице такое место</a:t>
            </a:r>
            <a:b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Проезжей частью называется.</a:t>
            </a:r>
            <a:b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И по проезжей части людям</a:t>
            </a:r>
            <a:b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Ходить строжайше </a:t>
            </a:r>
          </a:p>
          <a:p>
            <a:pPr algn="ctr"/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воспрещается!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Правила дорожного движения детям - игры на дороге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42910" y="642918"/>
            <a:ext cx="3929090" cy="24815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 descr="C:\Users\Сергей\Desktop\chadorost-pd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5280"/>
          <a:stretch>
            <a:fillRect/>
          </a:stretch>
        </p:blipFill>
        <p:spPr bwMode="auto">
          <a:xfrm>
            <a:off x="4929190" y="3143248"/>
            <a:ext cx="3571900" cy="26432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786314" y="785794"/>
            <a:ext cx="395702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Посмотрите, что творится, </a:t>
            </a:r>
          </a:p>
          <a:p>
            <a:pPr algn="ctr"/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шум гудков и скрежет шин!</a:t>
            </a:r>
          </a:p>
          <a:p>
            <a:pPr algn="ctr"/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 Дети бегут по дороге возле больших автомашин. </a:t>
            </a:r>
          </a:p>
        </p:txBody>
      </p:sp>
      <p:sp>
        <p:nvSpPr>
          <p:cNvPr id="7" name="Прямоугольник 6"/>
          <p:cNvSpPr/>
          <p:nvPr/>
        </p:nvSpPr>
        <p:spPr>
          <a:xfrm rot="10800000" flipV="1">
            <a:off x="500034" y="3172896"/>
            <a:ext cx="43936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Так нельзя!</a:t>
            </a:r>
          </a:p>
          <a:p>
            <a:pPr algn="ctr"/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 Запомни это!</a:t>
            </a:r>
          </a:p>
          <a:p>
            <a:pPr algn="ctr"/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Так никогда нельзя играть, можно попасть в беду большую </a:t>
            </a:r>
          </a:p>
          <a:p>
            <a:pPr algn="ctr"/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и руки ноги поломать.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Правила дорожного движения детям - переход дороги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00034" y="571480"/>
            <a:ext cx="4286280" cy="26631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Правила дорожного движения детям - правильный переход дороги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714876" y="3500438"/>
            <a:ext cx="3939854" cy="2357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5000628" y="857232"/>
            <a:ext cx="36004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Запомните ребята </a:t>
            </a:r>
          </a:p>
          <a:p>
            <a:pPr algn="ctr"/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– есть пешеходный переход.</a:t>
            </a:r>
          </a:p>
          <a:p>
            <a:pPr algn="ctr"/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 Он есть наземный и надземный, </a:t>
            </a:r>
          </a:p>
          <a:p>
            <a:pPr algn="ctr"/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а есть через подземный ход. </a:t>
            </a:r>
            <a:endParaRPr lang="ru-RU" sz="2400" dirty="0">
              <a:solidFill>
                <a:schemeClr val="accent3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10800000" flipV="1">
            <a:off x="428596" y="4071942"/>
            <a:ext cx="410445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Нельзя бежать через дорогу, </a:t>
            </a:r>
          </a:p>
          <a:p>
            <a:pPr algn="ctr"/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нельзя машинам</a:t>
            </a:r>
          </a:p>
          <a:p>
            <a:pPr algn="ctr"/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 под колеса лезть, </a:t>
            </a:r>
          </a:p>
          <a:p>
            <a:pPr algn="ctr"/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иди подземным переходом, </a:t>
            </a:r>
          </a:p>
          <a:p>
            <a:pPr algn="ctr"/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путь будет безопасным весь.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Правила дорожного движения детям - правила перехода через дорогу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71472" y="714356"/>
            <a:ext cx="3876574" cy="24288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Правила дорожного движения детям - переход по зебре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500562" y="3429000"/>
            <a:ext cx="4106493" cy="2357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4714876" y="714356"/>
            <a:ext cx="392909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А если ты идешь по зебре,</a:t>
            </a:r>
          </a:p>
          <a:p>
            <a:pPr algn="ctr"/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 всегда внимательным ты будь, смотри налево и направо, </a:t>
            </a:r>
          </a:p>
          <a:p>
            <a:pPr algn="ctr"/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чтоб безопасным был твой путь</a:t>
            </a:r>
            <a:r>
              <a:rPr lang="ru-RU" sz="16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1600" dirty="0">
              <a:solidFill>
                <a:schemeClr val="accent3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3286124"/>
            <a:ext cx="40005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Иди когда горит зеленый,</a:t>
            </a:r>
          </a:p>
          <a:p>
            <a:pPr algn="ctr"/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 когда стоят машины в ряд,</a:t>
            </a:r>
          </a:p>
          <a:p>
            <a:pPr algn="ctr"/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 будь аккуратным, </a:t>
            </a:r>
          </a:p>
          <a:p>
            <a:pPr algn="ctr"/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будь смышленым,</a:t>
            </a:r>
          </a:p>
          <a:p>
            <a:pPr algn="ctr"/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 и научи других ребят!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Правила дорожного движения детям об игре на дороге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00034" y="642918"/>
            <a:ext cx="3857652" cy="2643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Правила дорожного движения детям, где надо играть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823572" y="4071943"/>
            <a:ext cx="3820393" cy="2286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4857720" y="642918"/>
            <a:ext cx="428628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Всем конечно надо знать,</a:t>
            </a:r>
          </a:p>
          <a:p>
            <a:pPr algn="ctr"/>
            <a:r>
              <a:rPr lang="ru-RU" sz="20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 как играть и где играть.</a:t>
            </a:r>
          </a:p>
          <a:p>
            <a:pPr algn="ctr"/>
            <a:r>
              <a:rPr lang="ru-RU" sz="20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 Игры прямо у дороги </a:t>
            </a:r>
          </a:p>
          <a:p>
            <a:pPr algn="ctr"/>
            <a:r>
              <a:rPr lang="ru-RU" sz="20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очень опасны для ребят.</a:t>
            </a:r>
          </a:p>
          <a:p>
            <a:pPr algn="ctr"/>
            <a:r>
              <a:rPr lang="ru-RU" sz="20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 Вот глупые мальчишки на троллейбусе висят, </a:t>
            </a:r>
          </a:p>
          <a:p>
            <a:pPr algn="ctr"/>
            <a:r>
              <a:rPr lang="ru-RU" sz="20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люди в ужасе кричат, </a:t>
            </a:r>
          </a:p>
          <a:p>
            <a:pPr algn="ctr"/>
            <a:r>
              <a:rPr lang="ru-RU" sz="20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это ж опасно для ребят. </a:t>
            </a:r>
          </a:p>
          <a:p>
            <a:pPr algn="ctr"/>
            <a:r>
              <a:rPr lang="ru-RU" sz="20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Если троллейбус тряхнет слегка, упадет малыш и ударится наверняка. </a:t>
            </a:r>
            <a:endParaRPr lang="ru-RU" sz="2000" dirty="0">
              <a:solidFill>
                <a:schemeClr val="accent3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10800000" flipV="1">
            <a:off x="357158" y="3571876"/>
            <a:ext cx="403244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А еще сзади машины по дорогам быстро мчат, </a:t>
            </a:r>
          </a:p>
          <a:p>
            <a:pPr algn="ctr"/>
            <a:r>
              <a:rPr lang="ru-RU" sz="20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могут наехать на ребят. Внимательными надо быть,</a:t>
            </a:r>
          </a:p>
          <a:p>
            <a:pPr algn="ctr"/>
            <a:r>
              <a:rPr lang="ru-RU" sz="20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 чтобы себе не навредить, </a:t>
            </a:r>
          </a:p>
          <a:p>
            <a:pPr algn="ctr"/>
            <a:r>
              <a:rPr lang="ru-RU" sz="20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играйте лишь </a:t>
            </a:r>
          </a:p>
          <a:p>
            <a:pPr algn="ctr"/>
            <a:r>
              <a:rPr lang="ru-RU" sz="20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во двориках опрятных, </a:t>
            </a:r>
          </a:p>
          <a:p>
            <a:pPr algn="ctr"/>
            <a:r>
              <a:rPr lang="ru-RU" sz="20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а на дороге будьте аккуратны!</a:t>
            </a:r>
            <a:endParaRPr lang="ru-RU" sz="2000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14876" y="642918"/>
            <a:ext cx="4071966" cy="3218130"/>
          </a:xfrm>
        </p:spPr>
        <p:txBody>
          <a:bodyPr>
            <a:normAutofit lnSpcReduction="10000"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400" b="1" dirty="0">
                <a:ln w="3175">
                  <a:solidFill>
                    <a:schemeClr val="tx1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Очень важная наука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400" b="1" dirty="0">
                <a:ln w="3175">
                  <a:solidFill>
                    <a:schemeClr val="tx1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Правила движения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400" b="1" dirty="0">
                <a:ln w="3175">
                  <a:solidFill>
                    <a:schemeClr val="tx1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 должны их соблюдать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400" b="1" dirty="0">
                <a:ln w="3175">
                  <a:solidFill>
                    <a:schemeClr val="tx1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Все без исключения.</a:t>
            </a:r>
            <a:r>
              <a:rPr lang="ru-RU" sz="2400" b="1" kern="10" dirty="0">
                <a:ln w="3175">
                  <a:solidFill>
                    <a:schemeClr val="tx1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400" b="1" kern="10" dirty="0">
                <a:ln w="3175">
                  <a:solidFill>
                    <a:schemeClr val="tx1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Детям знать положено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400" b="1" kern="10" dirty="0">
                <a:ln w="3175">
                  <a:solidFill>
                    <a:schemeClr val="tx1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Правила дорожные!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2400" b="1" kern="10" dirty="0">
              <a:ln w="3175">
                <a:solidFill>
                  <a:schemeClr val="tx1"/>
                </a:solidFill>
              </a:ln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2400" b="1" kern="10" dirty="0">
              <a:ln w="3175">
                <a:solidFill>
                  <a:schemeClr val="tx1"/>
                </a:solidFill>
              </a:ln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b="1" kern="10" dirty="0">
                <a:ln w="3175">
                  <a:solidFill>
                    <a:schemeClr val="tx1"/>
                  </a:solidFill>
                </a:ln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Выполнила презентацию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b="1" kern="10" dirty="0">
                <a:ln w="3175">
                  <a:solidFill>
                    <a:schemeClr val="tx1"/>
                  </a:solidFill>
                </a:ln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воспитатель: Децина О.П.</a:t>
            </a:r>
          </a:p>
          <a:p>
            <a:endParaRPr lang="ru-RU" dirty="0"/>
          </a:p>
        </p:txBody>
      </p:sp>
      <p:pic>
        <p:nvPicPr>
          <p:cNvPr id="4" name="Picture 2" descr="http://www.o-detstve.ru/assets/images/forteachers/DOU/prezentacia/4310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42910" y="857232"/>
            <a:ext cx="3825914" cy="49548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932040" y="3933056"/>
            <a:ext cx="3857620" cy="27774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158</TotalTime>
  <Words>446</Words>
  <Application>Microsoft Office PowerPoint</Application>
  <PresentationFormat>Экран (4:3)</PresentationFormat>
  <Paragraphs>94</Paragraphs>
  <Slides>17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Аспект</vt:lpstr>
      <vt:lpstr>Слайд 1</vt:lpstr>
      <vt:lpstr>Слайд 2</vt:lpstr>
      <vt:lpstr>Улицей называется часть города, отведённая для движения транспорта и пешеходов.  На ней есть проезжая и пешеходная часть.  </vt:lpstr>
      <vt:lpstr>Проезжая часть — это часть дороги, предназначенная для движения транспорта. И называется она так потому, что по ней ездят автомобили, автобусы, троллейбусы, трамваи и другие транспортные средства. </vt:lpstr>
      <vt:lpstr>Слайд 5</vt:lpstr>
      <vt:lpstr>Место, где пересекаются улицы, называется перекрёсток.  На перекрёстке большое движение.  Со всех сторон мчатся машины, автобусы.  </vt:lpstr>
      <vt:lpstr>Слайд 7</vt:lpstr>
      <vt:lpstr>Слайд 8</vt:lpstr>
      <vt:lpstr>Что ещё помогает пешеходам переходить дорогу? </vt:lpstr>
      <vt:lpstr>Слайд 10</vt:lpstr>
      <vt:lpstr>Чтобы перейти проезжую часть, нужно быть очень внимательным, держать взрослого за руку.  </vt:lpstr>
      <vt:lpstr>Что такое проезжая часть? 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ЛЕНОК</dc:creator>
  <cp:lastModifiedBy>Пользователь Windows</cp:lastModifiedBy>
  <cp:revision>16</cp:revision>
  <cp:lastPrinted>2024-01-29T17:58:48Z</cp:lastPrinted>
  <dcterms:modified xsi:type="dcterms:W3CDTF">2025-02-20T07:03:59Z</dcterms:modified>
</cp:coreProperties>
</file>